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Thin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Robot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RobotoLight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RobotoLight-italic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Thin-bold.fntdata"/><Relationship Id="rId12" Type="http://schemas.openxmlformats.org/officeDocument/2006/relationships/slide" Target="slides/slide7.xml"/><Relationship Id="rId34" Type="http://schemas.openxmlformats.org/officeDocument/2006/relationships/font" Target="fonts/RobotoThin-regular.fntdata"/><Relationship Id="rId15" Type="http://schemas.openxmlformats.org/officeDocument/2006/relationships/slide" Target="slides/slide10.xml"/><Relationship Id="rId37" Type="http://schemas.openxmlformats.org/officeDocument/2006/relationships/font" Target="fonts/RobotoThin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Thin-italic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10+ mn = approche + perspective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991835cd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991835cd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publications+ date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45de5c8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45de5c8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45de5c8e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45de5c8e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45de5c8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45de5c8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ae73fdc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ae73fdc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991835cd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991835cd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cours - </a:t>
            </a:r>
            <a:r>
              <a:rPr lang="fr"/>
              <a:t>distinction</a:t>
            </a:r>
            <a:r>
              <a:rPr lang="fr"/>
              <a:t> entre le projet de la maquette et de ce qu’on veut faire. Futur work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45de5c8e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45de5c8e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cours - distinction entre le projet de la maquette et de ce qu’on veut faire. Futur work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45de5c8e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45de5c8e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45de5c8e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45de5c8e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ae73fdc0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ae73fdc0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ae73fdc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ae73fdc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Présenter vite fait mon plan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991835cd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3991835cd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991835cd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991835cd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991835cd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3991835cd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Enseignement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991835cd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3991835cd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mettre dans les contributions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991835cd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991835cd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thèse 2 mois avant la soutenance / 2 mois de préparation de soutenance. Mois de mars / 2eme trimestre / Stylisation sur la maquette Lego.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STC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Maquette Lego / abstraction maquette lego c’est une forme de stylisation / déformer la maquette lego.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Stylisation en fil rouge qui peut être </a:t>
            </a:r>
            <a:r>
              <a:rPr lang="fr"/>
              <a:t>amené</a:t>
            </a:r>
            <a:r>
              <a:rPr lang="fr"/>
              <a:t> dans STC ou Lego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91835cd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991835cd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Integrer dans un projet plus grand (Vcity)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991835cd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991835cd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ae73fdc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ae73fdc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45de5c8e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45de5c8e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991835cd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991835cd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991835cd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991835cd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991835cd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991835cd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991835cd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991835cd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publications et la conf + date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45de5c8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45de5c8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45de5c8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45de5c8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45de5c8e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45de5c8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mailto:corentin.gautier@universite-lyon.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mailto:corentin.gautier@universite-lyon.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mailto:corentin.gautier@universite-lyon.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>
  <p:cSld name="Diapositive de titr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1924050"/>
            <a:ext cx="9144000" cy="110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588" y="1924050"/>
            <a:ext cx="4505400" cy="1071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640263" y="2918222"/>
            <a:ext cx="4503600" cy="1083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0" y="2085696"/>
            <a:ext cx="9144000" cy="75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777700" y="-1314422"/>
            <a:ext cx="3588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1763713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276600" y="4767263"/>
            <a:ext cx="389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1763713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276600" y="4767263"/>
            <a:ext cx="389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48516" y="951570"/>
            <a:ext cx="82296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93700" lvl="1" marL="9144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Light"/>
              <a:buChar char="•"/>
              <a:defRPr sz="2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276600" y="4767263"/>
            <a:ext cx="389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7122125" y="4863450"/>
            <a:ext cx="1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-150" y="47672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C.Gautier - </a:t>
            </a:r>
            <a:r>
              <a:rPr lang="fr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corentin.gautier@universite-lyon.fr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Comité de suivi de thèse D1 - 22/05/23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-14288" y="3274219"/>
            <a:ext cx="9144000" cy="110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-12700" y="3274219"/>
            <a:ext cx="4505400" cy="1071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625975" y="4268391"/>
            <a:ext cx="4503600" cy="1083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3600" cap="none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2313" y="2180035"/>
            <a:ext cx="77724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993A9"/>
              </a:buClr>
              <a:buSzPts val="2000"/>
              <a:buFont typeface="Roboto Thin"/>
              <a:buNone/>
              <a:defRPr b="0" sz="2000">
                <a:solidFill>
                  <a:srgbClr val="8993A9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993A9"/>
              </a:buClr>
              <a:buSzPts val="1800"/>
              <a:buFont typeface="Roboto Light"/>
              <a:buNone/>
              <a:defRPr sz="1800">
                <a:solidFill>
                  <a:srgbClr val="8993A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993A9"/>
              </a:buClr>
              <a:buSzPts val="1600"/>
              <a:buFont typeface="Roboto Light"/>
              <a:buNone/>
              <a:defRPr sz="1600">
                <a:solidFill>
                  <a:srgbClr val="8993A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993A9"/>
              </a:buClr>
              <a:buSzPts val="1400"/>
              <a:buFont typeface="Roboto Light"/>
              <a:buNone/>
              <a:defRPr sz="1400">
                <a:solidFill>
                  <a:srgbClr val="8993A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993A9"/>
              </a:buClr>
              <a:buSzPts val="1400"/>
              <a:buFont typeface="Roboto Light"/>
              <a:buNone/>
              <a:defRPr sz="1400">
                <a:solidFill>
                  <a:srgbClr val="8993A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993A9"/>
              </a:buClr>
              <a:buSzPts val="1400"/>
              <a:buFont typeface="Roboto Light"/>
              <a:buNone/>
              <a:defRPr sz="1400">
                <a:solidFill>
                  <a:srgbClr val="8993A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993A9"/>
              </a:buClr>
              <a:buSzPts val="1400"/>
              <a:buFont typeface="Roboto Light"/>
              <a:buNone/>
              <a:defRPr sz="1400">
                <a:solidFill>
                  <a:srgbClr val="8993A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993A9"/>
              </a:buClr>
              <a:buSzPts val="1400"/>
              <a:buFont typeface="Roboto Light"/>
              <a:buNone/>
              <a:defRPr sz="1400">
                <a:solidFill>
                  <a:srgbClr val="8993A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993A9"/>
              </a:buClr>
              <a:buSzPts val="1400"/>
              <a:buFont typeface="Roboto Light"/>
              <a:buNone/>
              <a:defRPr sz="1400">
                <a:solidFill>
                  <a:srgbClr val="8993A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1763713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3276600" y="4767263"/>
            <a:ext cx="389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205978"/>
            <a:ext cx="8229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b="0" sz="2400"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b="0" sz="2400"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" name="Google Shape;42;p5"/>
          <p:cNvSpPr txBox="1"/>
          <p:nvPr/>
        </p:nvSpPr>
        <p:spPr>
          <a:xfrm>
            <a:off x="-150" y="47672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C.Gautier - </a:t>
            </a:r>
            <a:r>
              <a:rPr lang="fr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corentin.gautier@universite-lyon.fr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Comité de suivi de thèse D1 - 22/05/23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"/>
              <a:buFont typeface="Roboto Light"/>
              <a:buNone/>
              <a:defRPr sz="27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1763713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276600" y="4767263"/>
            <a:ext cx="389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-150" y="47672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C.Gautier - </a:t>
            </a:r>
            <a:r>
              <a:rPr lang="fr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corentin.gautier@universite-lyon.fr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Comité de suivi de thèse D1 - 22/05/23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idx="10" type="dt"/>
          </p:nvPr>
        </p:nvSpPr>
        <p:spPr>
          <a:xfrm>
            <a:off x="1763713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276600" y="4767263"/>
            <a:ext cx="389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Char char="•"/>
              <a:defRPr b="0" sz="3200"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Char char="•"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1763713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276600" y="4767263"/>
            <a:ext cx="389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1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1763713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276600" y="4767263"/>
            <a:ext cx="389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7200" y="1006078"/>
            <a:ext cx="82296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  <a:defRPr b="1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1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763713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276600" y="4767263"/>
            <a:ext cx="389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9.jpg"/><Relationship Id="rId5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hal.science/hal-03852790/" TargetMode="External"/><Relationship Id="rId4" Type="http://schemas.openxmlformats.org/officeDocument/2006/relationships/hyperlink" Target="https://journals.openedition.org/mappemonde/8265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coleanthropocene.universite-lyon.fr/a-quoi-revent-les-maquettes--289281.kjsp?RH=2023prog" TargetMode="External"/><Relationship Id="rId4" Type="http://schemas.openxmlformats.org/officeDocument/2006/relationships/hyperlink" Target="https://ecoleanthropocene.universite-lyon.fr/a-quoi-revent-les-maquettes--289281.kjsp?RH=2023prog" TargetMode="External"/><Relationship Id="rId5" Type="http://schemas.openxmlformats.org/officeDocument/2006/relationships/hyperlink" Target="https://popsciences.universite-lyon.fr/le_festival/" TargetMode="External"/><Relationship Id="rId6" Type="http://schemas.openxmlformats.org/officeDocument/2006/relationships/image" Target="../media/image47.png"/><Relationship Id="rId7" Type="http://schemas.openxmlformats.org/officeDocument/2006/relationships/image" Target="../media/image40.png"/><Relationship Id="rId8" Type="http://schemas.openxmlformats.org/officeDocument/2006/relationships/image" Target="../media/image48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magisAR9/JEGeovizRennes" TargetMode="External"/><Relationship Id="rId10" Type="http://schemas.openxmlformats.org/officeDocument/2006/relationships/hyperlink" Target="https://projet.liris.cnrs.fr/origami/index.html" TargetMode="External"/><Relationship Id="rId12" Type="http://schemas.openxmlformats.org/officeDocument/2006/relationships/hyperlink" Target="https://github.com/magisAR9/JEGeovizRennes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geodatadays.fr/page/GeoDataDays-2022-Les-Challenges-Geodata/113" TargetMode="External"/><Relationship Id="rId4" Type="http://schemas.openxmlformats.org/officeDocument/2006/relationships/hyperlink" Target="https://www.geodatadays.fr/page/GeoDataDays-2022-Les-Challenges-Geodata/113" TargetMode="External"/><Relationship Id="rId9" Type="http://schemas.openxmlformats.org/officeDocument/2006/relationships/hyperlink" Target="https://projet.liris.cnrs.fr/origami/index.html" TargetMode="External"/><Relationship Id="rId5" Type="http://schemas.openxmlformats.org/officeDocument/2006/relationships/hyperlink" Target="https://github.com/VCityTeam/MAGIS-AP3D/blob/master/Media/README.md" TargetMode="External"/><Relationship Id="rId6" Type="http://schemas.openxmlformats.org/officeDocument/2006/relationships/hyperlink" Target="https://github.com/VCityTeam/MAGIS-AP3D/blob/master/Media/README.md" TargetMode="External"/><Relationship Id="rId7" Type="http://schemas.openxmlformats.org/officeDocument/2006/relationships/hyperlink" Target="https://projet.liris.cnrs.fr/origami/index.html" TargetMode="External"/><Relationship Id="rId8" Type="http://schemas.openxmlformats.org/officeDocument/2006/relationships/hyperlink" Target="https://projet.liris.cnrs.fr/origami/index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corentin.gautier@universite-lyon.fr" TargetMode="External"/><Relationship Id="rId4" Type="http://schemas.openxmlformats.org/officeDocument/2006/relationships/hyperlink" Target="https://corentingaut.github.io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4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0" y="2460800"/>
            <a:ext cx="9144000" cy="4572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Comité de suivi de thèse : D1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Représentations virtuelles, dynamiques et tangibles de la ville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6964250" y="3118825"/>
            <a:ext cx="1994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Doctorant: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Corentin GAUTIER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Encadrants: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Gilles GESQUIERE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Johanna DELANOY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Space-Time cube intégration</a:t>
            </a:r>
            <a:endParaRPr/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54850" y="959625"/>
            <a:ext cx="3564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Représenter l’évolution de la donnée urbaine un espace 3D.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Existant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Geovisualization of Human Activity Patterns Using 3D GIS: A Time-Geographic Approach  [Mei-Po Kwan and Jiyeong Lee, 2004]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Delivering time-evolving 3D city models for web visualization [Jaillot et al. 2020]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8045" l="6373" r="11179" t="0"/>
          <a:stretch/>
        </p:blipFill>
        <p:spPr>
          <a:xfrm>
            <a:off x="4023625" y="727363"/>
            <a:ext cx="3002301" cy="2210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000" y="2500175"/>
            <a:ext cx="3453100" cy="1968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Space-Time cube intégration</a:t>
            </a:r>
            <a:endParaRPr/>
          </a:p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376" y="1306860"/>
            <a:ext cx="4124375" cy="2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54850" y="959625"/>
            <a:ext cx="3564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Représenter l’évolution de la donnée urbaine un espace 3D.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Intégration du temps dans un espace 3D en s’inspirant du Space-Time cube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Space-Time cube intégration</a:t>
            </a:r>
            <a:endParaRPr/>
          </a:p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300" y="884225"/>
            <a:ext cx="1629963" cy="152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162" y="893848"/>
            <a:ext cx="1629963" cy="150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638" y="2817787"/>
            <a:ext cx="1597284" cy="154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5053" y="2802529"/>
            <a:ext cx="1709071" cy="157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54850" y="959625"/>
            <a:ext cx="3564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Représenter l’évolution de la donnée urbaine un espace 3D.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Intégration du temps dans un espace 3D en s’inspirant du Space-Time cube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Représentation des transactions dans la méthode de Space-Time cube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Unchanged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Construction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Destruction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Space-Time cube intégration</a:t>
            </a:r>
            <a:endParaRPr/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3901950" y="3854875"/>
            <a:ext cx="508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Captures des données urbaines 3D </a:t>
            </a:r>
            <a:r>
              <a:rPr i="1" lang="fr" sz="11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intégrées</a:t>
            </a:r>
            <a:r>
              <a:rPr i="1" lang="fr" sz="11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 dans la représentation du Space-Time cube, avec le temps le long de l’axe z dans l’espace 3D.</a:t>
            </a:r>
            <a:r>
              <a:rPr i="1" lang="fr" sz="9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54850" y="959625"/>
            <a:ext cx="3564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Représenter l’évolution de la donnée urbaine un espace 3D.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Intégration du temps dans un espace 3D en s’inspirant du Space-Time cube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Représentation des transactions dans la méthode de Space-Time cube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Unchanged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Destruction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Interaction avec le Space-Time cube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Sélection d’un type de transaction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Affichage de l’évolution d’un seul bâtimen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675" y="709725"/>
            <a:ext cx="3338250" cy="2461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925" y="1892600"/>
            <a:ext cx="3302626" cy="1925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9" name="Google Shape;209;p26"/>
          <p:cNvSpPr txBox="1"/>
          <p:nvPr/>
        </p:nvSpPr>
        <p:spPr>
          <a:xfrm>
            <a:off x="7073925" y="709725"/>
            <a:ext cx="17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Affichage de l’évolution d’un seul bâtiment.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4021225" y="3171075"/>
            <a:ext cx="17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Sélection</a:t>
            </a:r>
            <a:r>
              <a:rPr i="1" lang="fr" sz="9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 de toutes les transactions d’un quartier.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Perspectives</a:t>
            </a:r>
            <a:endParaRPr/>
          </a:p>
        </p:txBody>
      </p: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27"/>
          <p:cNvSpPr txBox="1"/>
          <p:nvPr/>
        </p:nvSpPr>
        <p:spPr>
          <a:xfrm>
            <a:off x="0" y="3606850"/>
            <a:ext cx="883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Intégration des contenus multimédias dans la représentation STC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Améliorer  les coupes temporelles avec d’autres types de représentation de la donnée.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800" y="904025"/>
            <a:ext cx="4308849" cy="2511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25" y="1006875"/>
            <a:ext cx="4221000" cy="2768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7"/>
          <p:cNvCxnSpPr/>
          <p:nvPr/>
        </p:nvCxnSpPr>
        <p:spPr>
          <a:xfrm flipH="1" rot="10800000">
            <a:off x="3197500" y="1404425"/>
            <a:ext cx="2425800" cy="384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7"/>
          <p:cNvCxnSpPr/>
          <p:nvPr/>
        </p:nvCxnSpPr>
        <p:spPr>
          <a:xfrm>
            <a:off x="2398625" y="1991475"/>
            <a:ext cx="3618900" cy="683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Maquette Tangible - En cours</a:t>
            </a:r>
            <a:endParaRPr/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56450" y="1144725"/>
            <a:ext cx="41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4850" y="959625"/>
            <a:ext cx="3564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Représentation tangible d’un territoire, outil de médiation grand public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Existant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MIT: CityScope Volpe [Alonso et al. 2018]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Augmented urban model: bridging the gap between virtual and physical models to support urban design [Knecht and Katja 2011]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100" y="796875"/>
            <a:ext cx="3636449" cy="243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100" y="2694925"/>
            <a:ext cx="3506101" cy="1830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Maquette Tangible </a:t>
            </a:r>
            <a:r>
              <a:rPr i="1" lang="fr"/>
              <a:t>(en cours)</a:t>
            </a:r>
            <a:endParaRPr i="1"/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356450" y="1144725"/>
            <a:ext cx="41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54850" y="959625"/>
            <a:ext cx="3564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Représentation tangible d’un territoire, outil de médiation grand public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 des données </a:t>
            </a: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géospatiales</a:t>
            </a: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représentation physique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800" y="1653550"/>
            <a:ext cx="4455515" cy="23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9625" y="1060225"/>
            <a:ext cx="13906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9225" y="2806525"/>
            <a:ext cx="3499000" cy="173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Maquette Tangible  </a:t>
            </a:r>
            <a:r>
              <a:rPr i="1" lang="fr"/>
              <a:t>(en cours)</a:t>
            </a:r>
            <a:endParaRPr i="1"/>
          </a:p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462763" y="88162"/>
            <a:ext cx="1601476" cy="31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30"/>
          <p:cNvPicPr preferRelativeResize="0"/>
          <p:nvPr/>
        </p:nvPicPr>
        <p:blipFill rotWithShape="1">
          <a:blip r:embed="rId4">
            <a:alphaModFix/>
          </a:blip>
          <a:srcRect b="33213" l="0" r="0" t="0"/>
          <a:stretch/>
        </p:blipFill>
        <p:spPr>
          <a:xfrm>
            <a:off x="4482751" y="2530975"/>
            <a:ext cx="4119598" cy="20635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1" name="Google Shape;251;p30"/>
          <p:cNvSpPr txBox="1"/>
          <p:nvPr/>
        </p:nvSpPr>
        <p:spPr>
          <a:xfrm>
            <a:off x="54850" y="959625"/>
            <a:ext cx="3564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Représentation tangible d’un territoire, outil de médiation grand public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 des données géospatiales en représentation physique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Projection de donnée géospatiale sur la maquette lego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5">
            <a:alphaModFix/>
          </a:blip>
          <a:srcRect b="8468" l="0" r="0" t="25011"/>
          <a:stretch/>
        </p:blipFill>
        <p:spPr>
          <a:xfrm>
            <a:off x="7099746" y="834837"/>
            <a:ext cx="1818004" cy="161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Maquette Tangible  </a:t>
            </a:r>
            <a:r>
              <a:rPr i="1" lang="fr"/>
              <a:t>(en cours)</a:t>
            </a:r>
            <a:endParaRPr i="1"/>
          </a:p>
        </p:txBody>
      </p:sp>
      <p:sp>
        <p:nvSpPr>
          <p:cNvPr id="258" name="Google Shape;258;p31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54850" y="959625"/>
            <a:ext cx="3564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Représentation tangible d’un territoire, outil de médiation grand public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 des données géospatiales en représentation physique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Projection de donnée géospatiale sur la maquette lego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Dispositif de médiation mobile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701" y="2903025"/>
            <a:ext cx="2178227" cy="171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376" y="924000"/>
            <a:ext cx="3500774" cy="262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Perspectives</a:t>
            </a:r>
            <a:endParaRPr/>
          </a:p>
        </p:txBody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335850" y="3879675"/>
            <a:ext cx="847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Amélioration du dispositif en projetant des vidéos sur la maquette qui </a:t>
            </a: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intégrera</a:t>
            </a: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 son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Discrétisation</a:t>
            </a: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bâtiments en lego pour adapter la maquette au contexte de médiation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300" y="447125"/>
            <a:ext cx="2516675" cy="33555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625" y="855278"/>
            <a:ext cx="3928903" cy="29473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94750" y="1014475"/>
            <a:ext cx="8229600" cy="3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arenR"/>
            </a:pPr>
            <a:r>
              <a:rPr b="1"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Contexte 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arenR"/>
            </a:pPr>
            <a:r>
              <a:rPr b="1"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Sujet de thèse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arenR"/>
            </a:pPr>
            <a:r>
              <a:rPr b="1"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Problématiques et verrous scientifiques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arenR"/>
            </a:pPr>
            <a:r>
              <a:rPr b="1"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Approches proposées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lphaLcParenR"/>
            </a:pPr>
            <a:r>
              <a:rPr b="1"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Evolution de la ville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lphaLcParenR"/>
            </a:pPr>
            <a:r>
              <a:rPr b="1"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Maquette tangible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arenR"/>
            </a:pPr>
            <a:r>
              <a:rPr b="1"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Productions scientifiques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arenR"/>
            </a:pPr>
            <a:r>
              <a:rPr b="1"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 de thèse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Productions</a:t>
            </a:r>
            <a:r>
              <a:rPr lang="fr"/>
              <a:t> scientifiques</a:t>
            </a:r>
            <a:r>
              <a:rPr lang="fr"/>
              <a:t> - Publications</a:t>
            </a:r>
            <a:endParaRPr/>
          </a:p>
        </p:txBody>
      </p:sp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7" name="Google Shape;277;p33"/>
          <p:cNvSpPr txBox="1"/>
          <p:nvPr/>
        </p:nvSpPr>
        <p:spPr>
          <a:xfrm>
            <a:off x="75400" y="952775"/>
            <a:ext cx="46953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Gautier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C., J. Delanoy, and G. Gesquière. "</a:t>
            </a:r>
            <a:r>
              <a:rPr lang="fr" sz="11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INTEGRATING MULTIMEDIA DOCUMENTS IN   3D CITY MODELS FOR A BETTER UNDERSTANDING OF TERRITORIES</a:t>
            </a:r>
            <a:r>
              <a:rPr lang="fr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ISPRS Annals of Photogrammetry, Remote Sensing &amp; Spatial Information Sciences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 (2022). - (19-21/10/2022)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COLIN, Clément, GAUTIER, Corentin, VINASCO-ALVAREZ, Diego, </a:t>
            </a:r>
            <a:r>
              <a:rPr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UD-SV: Plateforme d’exploration de données urbaines à n-dimensions—Espace, Temps, Thématiques</a:t>
            </a:r>
            <a:r>
              <a:rPr lang="fr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Mappemonde. Revue trimestrielle sur l’image géographique et les formes du territoire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2023, no 135 - (11/04/2023)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cours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Gautier C, Delanoy J, Gesquière G. Representation of urban geometry evolution through space-time cube. 27th International Conference Information Visualisation.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325" y="748750"/>
            <a:ext cx="2506201" cy="16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9" name="Google Shape;27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7650" y="2513526"/>
            <a:ext cx="3375094" cy="207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Productions </a:t>
            </a:r>
            <a:r>
              <a:rPr lang="fr"/>
              <a:t>scientifiques - Ateliers</a:t>
            </a:r>
            <a:endParaRPr/>
          </a:p>
        </p:txBody>
      </p:sp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390700" y="952775"/>
            <a:ext cx="57168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b="1" lang="fr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Semaine de l'anthropocène "A quoi rêvent les maquettes ?"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Développement d'une maquette augmentée du quartier Gratte-ciel, mise à disposition pour des étudiants pluridisciplinaires - (23-27/01/2023)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Festival pop'sciences 2023</a:t>
            </a:r>
            <a:r>
              <a:rPr b="1" lang="f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Développement d'une maquette hybride de la vallée du Gier - (12-14/05/2023)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1200" y="167275"/>
            <a:ext cx="1957097" cy="2608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2351" y="1991900"/>
            <a:ext cx="1890299" cy="251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4700" y="2619725"/>
            <a:ext cx="4207099" cy="1891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Productions </a:t>
            </a:r>
            <a:r>
              <a:rPr lang="fr"/>
              <a:t>scientifiques - Séminaire/Réunions</a:t>
            </a:r>
            <a:endParaRPr/>
          </a:p>
        </p:txBody>
      </p:sp>
      <p:sp>
        <p:nvSpPr>
          <p:cNvPr id="295" name="Google Shape;295;p35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171375" y="806700"/>
            <a:ext cx="8691600" cy="53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Présentation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fr" sz="1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fr" sz="1200" u="sng">
                <a:solidFill>
                  <a:srgbClr val="B5397D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Challenge GeoDatadays 2022</a:t>
            </a:r>
            <a:r>
              <a:rPr b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UD-SV, Plateforme d’exploration de données urbaines à n-dimensions — Espace, Temps, Thématiques - (14/09/2022) </a:t>
            </a:r>
            <a:r>
              <a:rPr b="1"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Premier prix du Jury</a:t>
            </a:r>
            <a:endParaRPr b="1"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Présentation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fr" sz="1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fr" sz="1200" u="sng">
                <a:solidFill>
                  <a:srgbClr val="B5397D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MAGIS-AP3D</a:t>
            </a:r>
            <a:r>
              <a:rPr b="1" lang="fr" sz="1200">
                <a:solidFill>
                  <a:srgbClr val="B5397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Intégration de multimédia dans une maquette 3D de la ville pour une meilleur compréhension des territoires - (06/04/2023)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Participation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fr" sz="1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fr" sz="1200" u="sng">
                <a:solidFill>
                  <a:srgbClr val="B5397D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Origami</a:t>
            </a:r>
            <a:r>
              <a:rPr lang="fr" sz="1200" u="sng">
                <a:solidFill>
                  <a:srgbClr val="B5397D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fr" sz="1200" u="sng">
                <a:solidFill>
                  <a:srgbClr val="B5397D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 Mondes Virtuels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réunions des membres de la thématique Mondes virtuels de l’équipe Origami  (Toutes les 3 semaines)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Participation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Journée d'étude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r>
              <a:rPr lang="fr" sz="1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200" u="sng">
                <a:solidFill>
                  <a:srgbClr val="B5397D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 boite à outils de cartographie et de la géovisualisation de données</a:t>
            </a:r>
            <a:r>
              <a:rPr lang="fr" sz="1200" u="sng">
                <a:solidFill>
                  <a:srgbClr val="B5397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>
                <a:solidFill>
                  <a:srgbClr val="B5397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(06/01/2023)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Participation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Journée des doctorants ED Info/Math Lyon : 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présentation des sujets de thèse des D2. (23/02/2023)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Enseignement: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GAMAGORA DU Infographiste :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initiation à la programmation. Les étudiants apprennent le scripting dans Blender, la programmation dans Scratch et de la programmation d'un jeu vidéo dans Unity. (40h)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Lego WPI: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encadrement d'étudiants du Worcester Polytechnic Institute. Leur objectif est de produire un état de l'art des maquettes lego existantes et d'avoir un esprit critique sur les dispositifs trouvés.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Perspectives</a:t>
            </a:r>
            <a:endParaRPr/>
          </a:p>
        </p:txBody>
      </p:sp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377300" y="937500"/>
            <a:ext cx="81333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Intégration</a:t>
            </a: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</a:t>
            </a: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multimédias</a:t>
            </a: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dans </a:t>
            </a: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l'évolution</a:t>
            </a: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ville: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Améliorer  les temporals level avec d’autres d’autres 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représentation de la donnée.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Sélection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types de représentations dans le Space-Time cube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Maquette Lego Mobile: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Lié projection de calques animés et module sonore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Multiscalaire sur la construction de la maquette lego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Lié maquette numérique et maquette lego avec l’interaction sur la partie physique.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Planning de thèse</a:t>
            </a:r>
            <a:endParaRPr/>
          </a:p>
        </p:txBody>
      </p:sp>
      <p:sp>
        <p:nvSpPr>
          <p:cNvPr id="309" name="Google Shape;309;p37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50" y="762650"/>
            <a:ext cx="7293699" cy="4004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Documentation</a:t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37" y="874675"/>
            <a:ext cx="7596125" cy="3711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ctrTitle"/>
          </p:nvPr>
        </p:nvSpPr>
        <p:spPr>
          <a:xfrm>
            <a:off x="0" y="2085696"/>
            <a:ext cx="9144000" cy="7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de votre attention</a:t>
            </a:r>
            <a:endParaRPr/>
          </a:p>
        </p:txBody>
      </p:sp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6169125" y="3162775"/>
            <a:ext cx="276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corentin.gautier@universite-lyon.fr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perso: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https://corentingaut.github.io/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Resultats</a:t>
            </a:r>
            <a:endParaRPr/>
          </a:p>
        </p:txBody>
      </p:sp>
      <p:sp>
        <p:nvSpPr>
          <p:cNvPr id="330" name="Google Shape;330;p40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Intégration de multimédia</a:t>
            </a:r>
            <a:endParaRPr/>
          </a:p>
        </p:txBody>
      </p:sp>
      <p:sp>
        <p:nvSpPr>
          <p:cNvPr id="336" name="Google Shape;336;p41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850" y="1230491"/>
            <a:ext cx="5220049" cy="268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8" name="Google Shape;338;p41"/>
          <p:cNvSpPr txBox="1"/>
          <p:nvPr/>
        </p:nvSpPr>
        <p:spPr>
          <a:xfrm>
            <a:off x="54850" y="959625"/>
            <a:ext cx="3613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combiner 2 modes de représentations d’un territoire (Multimédia/jumeaux numériques)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Existant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 of Documented 3D Cities [Chagnaud et al. 2016]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Webized 3D Experience by HTML5 Annotation in 3D web [Seo et al. 2015]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modes d’intégration de multimédia dans une scène 3D géospatiale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 de consommation du contenu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Contextualisation dans quartiers/bâtiments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205650" y="973375"/>
            <a:ext cx="46395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Directeur de thèse: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Gilles Gesquière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Co-encadrante: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Johanna Delanoy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Financement: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Projet </a:t>
            </a: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TIGA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appel à projet “Territoires d’innovation” piloté par le </a:t>
            </a: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Labex IMU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LIRIS: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équipe </a:t>
            </a: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Origami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dans le cadre du projet de recherche </a:t>
            </a: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VCity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(UD-SV)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Réunions: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Hebdomadaires: Johanna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Mensuelles: Gilles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100" y="1775375"/>
            <a:ext cx="1653501" cy="64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7623" y="2500131"/>
            <a:ext cx="1653500" cy="7399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375" y="891126"/>
            <a:ext cx="2697625" cy="105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513" y="3090755"/>
            <a:ext cx="999625" cy="986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8838" y="3028325"/>
            <a:ext cx="1126000" cy="111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latin typeface="Roboto"/>
                <a:ea typeface="Roboto"/>
                <a:cs typeface="Roboto"/>
                <a:sym typeface="Roboto"/>
              </a:rPr>
              <a:t>Sujet de thèse:</a:t>
            </a:r>
            <a:r>
              <a:rPr lang="fr" sz="1900"/>
              <a:t> Représentations virtuelles, dynamiques et tangible de la ville</a:t>
            </a:r>
            <a:endParaRPr sz="1900"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294750" y="1014475"/>
            <a:ext cx="4935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Environnement: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Jumeaux numérique urbains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Données 3D géospatiales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Evolution d’un territoire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Médiation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scientifique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294750" y="2332150"/>
            <a:ext cx="4935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Représentations de la ville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Evolution de la ville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Contextualisation d’un espace 3D à l’aide de contenu multimédia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Intégration du temps dans un espace 3D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Représentation tangible du territoire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Maquette hybride (physique + projection)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Outil de médiation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875" y="731928"/>
            <a:ext cx="3609150" cy="21113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 et verrous</a:t>
            </a:r>
            <a:endParaRPr/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548375" y="952775"/>
            <a:ext cx="7587900" cy="29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Problématique :</a:t>
            </a:r>
            <a:endParaRPr b="1">
              <a:solidFill>
                <a:srgbClr val="184A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Comment représenter ces villes afin de créer un outil de médiation aidant à la </a:t>
            </a:r>
            <a:r>
              <a:rPr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compréhension</a:t>
            </a:r>
            <a:r>
              <a:rPr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 d’un territoire ?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Verrous scientifiques:</a:t>
            </a:r>
            <a:endParaRPr b="1">
              <a:solidFill>
                <a:srgbClr val="184A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84A7C"/>
              </a:buClr>
              <a:buSzPts val="1100"/>
              <a:buFont typeface="Calibri"/>
              <a:buChar char="●"/>
            </a:pPr>
            <a:r>
              <a:rPr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Intégration de différent format (jumeau numérique / </a:t>
            </a:r>
            <a:r>
              <a:rPr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multimédia</a:t>
            </a:r>
            <a:r>
              <a:rPr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 / maquette) de description d’un territoire</a:t>
            </a:r>
            <a:endParaRPr>
              <a:solidFill>
                <a:srgbClr val="184A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4A7C"/>
              </a:buClr>
              <a:buSzPts val="1100"/>
              <a:buFont typeface="Calibri"/>
              <a:buChar char="●"/>
            </a:pPr>
            <a:r>
              <a:rPr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Visualisation de l’évolution de la ville</a:t>
            </a:r>
            <a:endParaRPr>
              <a:solidFill>
                <a:srgbClr val="184A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4A7C"/>
              </a:buClr>
              <a:buSzPts val="1100"/>
              <a:buFont typeface="Calibri"/>
              <a:buChar char="●"/>
            </a:pPr>
            <a:r>
              <a:rPr lang="fr">
                <a:solidFill>
                  <a:srgbClr val="184A7C"/>
                </a:solidFill>
                <a:latin typeface="Calibri"/>
                <a:ea typeface="Calibri"/>
                <a:cs typeface="Calibri"/>
                <a:sym typeface="Calibri"/>
              </a:rPr>
              <a:t>Perception des représentations de la ville adaptées à l’utilisateur / thématique</a:t>
            </a:r>
            <a:endParaRPr>
              <a:solidFill>
                <a:srgbClr val="184A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</a:t>
            </a:r>
            <a:r>
              <a:rPr lang="fr"/>
              <a:t>proposées - Intégration de multimédia</a:t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54850" y="959625"/>
            <a:ext cx="3613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combiner 2 modes de représentations d’un territoire (Multimédia/jumeaux numériques)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Existant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 of Documented 3D Cities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[Chagnaud et al. 2016]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Webized 3D Experience by HTML5 Annotation in 3D web [Seo et al. 2015]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3575" l="8548" r="9878" t="2571"/>
          <a:stretch/>
        </p:blipFill>
        <p:spPr>
          <a:xfrm>
            <a:off x="3642825" y="814825"/>
            <a:ext cx="3726599" cy="193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75" y="2329800"/>
            <a:ext cx="3257701" cy="217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Intégration de multimédia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850" y="1230491"/>
            <a:ext cx="5220049" cy="268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" name="Google Shape;146;p20"/>
          <p:cNvSpPr txBox="1"/>
          <p:nvPr/>
        </p:nvSpPr>
        <p:spPr>
          <a:xfrm>
            <a:off x="54850" y="959625"/>
            <a:ext cx="361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combiner 2 modes de représentations d’un territoire (Multimédia/jumeaux numériques)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modes d’intégration de multimédia dans une scène 3D géospatiale.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Intégration de multimédia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54850" y="959625"/>
            <a:ext cx="3613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combiner 2 modes de représentations d’un territoire (Multimédia/jumeaux numériques)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modes d’i</a:t>
            </a: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ntégration de multimédia dans une scène 3D géospatiale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650" y="862150"/>
            <a:ext cx="2453949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b="0" l="2195" r="7827" t="0"/>
          <a:stretch/>
        </p:blipFill>
        <p:spPr>
          <a:xfrm>
            <a:off x="6211700" y="862150"/>
            <a:ext cx="2755576" cy="150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5">
            <a:alphaModFix/>
          </a:blip>
          <a:srcRect b="0" l="0" r="4122" t="0"/>
          <a:stretch/>
        </p:blipFill>
        <p:spPr>
          <a:xfrm>
            <a:off x="6211700" y="2802900"/>
            <a:ext cx="2755576" cy="15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8650" y="2679675"/>
            <a:ext cx="2453950" cy="163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781725" y="2294575"/>
            <a:ext cx="222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SlideShow</a:t>
            </a:r>
            <a:endParaRPr i="1" sz="90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475588" y="2294575"/>
            <a:ext cx="222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Extended Document</a:t>
            </a:r>
            <a:endParaRPr i="1" sz="90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3781725" y="4275775"/>
            <a:ext cx="222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3D geo-web renderer</a:t>
            </a:r>
            <a:endParaRPr i="1" sz="90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6475588" y="4275775"/>
            <a:ext cx="222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3D geo-pinned multimedia</a:t>
            </a:r>
            <a:endParaRPr i="1" sz="90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457200" y="205978"/>
            <a:ext cx="8229600" cy="42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Approches proposées - Intégration de multimédia</a:t>
            </a:r>
            <a:endParaRPr/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7499350" y="4767263"/>
            <a:ext cx="118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54850" y="959625"/>
            <a:ext cx="3613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Objectif: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combiner 2 modes de représentations d’un territoire (Multimédia/jumeaux numériques)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Notre contribution: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modes d’intégration de multimédia dans une scène 3D géospatial</a:t>
            </a: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modes de consommation du contenu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access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Conditionnal access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Sequential access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23815" l="0" r="18540" t="0"/>
          <a:stretch/>
        </p:blipFill>
        <p:spPr>
          <a:xfrm>
            <a:off x="3893375" y="834700"/>
            <a:ext cx="3358751" cy="20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 b="0" l="0" r="30201" t="0"/>
          <a:stretch/>
        </p:blipFill>
        <p:spPr>
          <a:xfrm>
            <a:off x="5869000" y="2375300"/>
            <a:ext cx="3003262" cy="20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RIS_2014">
  <a:themeElements>
    <a:clrScheme name="LIRIS 2014">
      <a:dk1>
        <a:srgbClr val="184A7C"/>
      </a:dk1>
      <a:lt1>
        <a:srgbClr val="FFFFFF"/>
      </a:lt1>
      <a:dk2>
        <a:srgbClr val="727CA1"/>
      </a:dk2>
      <a:lt2>
        <a:srgbClr val="EEECE1"/>
      </a:lt2>
      <a:accent1>
        <a:srgbClr val="B5397D"/>
      </a:accent1>
      <a:accent2>
        <a:srgbClr val="B8B90C"/>
      </a:accent2>
      <a:accent3>
        <a:srgbClr val="9571AB"/>
      </a:accent3>
      <a:accent4>
        <a:srgbClr val="A0C7E7"/>
      </a:accent4>
      <a:accent5>
        <a:srgbClr val="368AD2"/>
      </a:accent5>
      <a:accent6>
        <a:srgbClr val="FF8D40"/>
      </a:accent6>
      <a:hlink>
        <a:srgbClr val="B5397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